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Introduction of phage DNA into bacterial </a:t>
            </a:r>
            <a:r>
              <a:rPr lang="en-US" b="1" dirty="0" smtClean="0"/>
              <a:t>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5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Selection using the </a:t>
            </a:r>
            <a:r>
              <a:rPr lang="en-US" sz="3200" b="1" dirty="0" err="1"/>
              <a:t>Spi</a:t>
            </a:r>
            <a:r>
              <a:rPr lang="en-US" sz="3200" b="1" dirty="0"/>
              <a:t> phenotype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/>
              <a:t>λ</a:t>
            </a:r>
            <a:r>
              <a:rPr lang="en-US" dirty="0" smtClean="0"/>
              <a:t> </a:t>
            </a:r>
            <a:r>
              <a:rPr lang="en-US" dirty="0"/>
              <a:t>phages cannot normally infect </a:t>
            </a:r>
            <a:r>
              <a:rPr lang="en-US" i="1" dirty="0"/>
              <a:t>E. coli </a:t>
            </a:r>
            <a:r>
              <a:rPr lang="en-US" dirty="0"/>
              <a:t>cells that already possess an integrated </a:t>
            </a:r>
            <a:r>
              <a:rPr lang="en-US" dirty="0" smtClean="0"/>
              <a:t>form of </a:t>
            </a:r>
            <a:r>
              <a:rPr lang="en-US" dirty="0"/>
              <a:t>a related phage called P2. </a:t>
            </a:r>
            <a:endParaRPr lang="en-US" dirty="0" smtClean="0"/>
          </a:p>
          <a:p>
            <a:pPr algn="just"/>
            <a:r>
              <a:rPr lang="el-GR" dirty="0"/>
              <a:t>λ</a:t>
            </a:r>
            <a:r>
              <a:rPr lang="en-US" dirty="0" smtClean="0"/>
              <a:t> </a:t>
            </a:r>
            <a:r>
              <a:rPr lang="en-US" dirty="0"/>
              <a:t>is therefore said to be </a:t>
            </a:r>
            <a:r>
              <a:rPr lang="en-US" dirty="0" err="1"/>
              <a:t>Spi</a:t>
            </a:r>
            <a:r>
              <a:rPr lang="en-US" dirty="0"/>
              <a:t>+ (sensitive to P2 </a:t>
            </a:r>
            <a:r>
              <a:rPr lang="en-US" dirty="0" smtClean="0"/>
              <a:t>prophage</a:t>
            </a:r>
            <a:r>
              <a:rPr lang="en-US" dirty="0"/>
              <a:t> inhibition). </a:t>
            </a:r>
            <a:endParaRPr lang="en-US" dirty="0" smtClean="0"/>
          </a:p>
          <a:p>
            <a:pPr algn="just"/>
            <a:r>
              <a:rPr lang="en-US" dirty="0" smtClean="0"/>
              <a:t>Some </a:t>
            </a:r>
            <a:r>
              <a:rPr lang="el-GR" dirty="0"/>
              <a:t>λ</a:t>
            </a:r>
            <a:r>
              <a:rPr lang="en-US" dirty="0" smtClean="0"/>
              <a:t>  </a:t>
            </a:r>
            <a:r>
              <a:rPr lang="en-US" dirty="0"/>
              <a:t>cloning vectors are designed so that insertion of new DNA </a:t>
            </a:r>
            <a:r>
              <a:rPr lang="en-US" dirty="0" smtClean="0"/>
              <a:t>causes a </a:t>
            </a:r>
            <a:r>
              <a:rPr lang="en-US" dirty="0"/>
              <a:t>change from </a:t>
            </a:r>
            <a:r>
              <a:rPr lang="en-US" dirty="0" err="1"/>
              <a:t>Spi</a:t>
            </a:r>
            <a:r>
              <a:rPr lang="en-US" dirty="0"/>
              <a:t>+ to </a:t>
            </a:r>
            <a:r>
              <a:rPr lang="en-US" dirty="0" err="1"/>
              <a:t>Spi</a:t>
            </a:r>
            <a:r>
              <a:rPr lang="en-US" dirty="0"/>
              <a:t>−, enabling the recombinants to infect cells that carry </a:t>
            </a:r>
            <a:r>
              <a:rPr lang="en-US" dirty="0" smtClean="0"/>
              <a:t>P2 prophages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Such </a:t>
            </a:r>
            <a:r>
              <a:rPr lang="en-US" dirty="0"/>
              <a:t>cells are used as the host for cloning experiments with these </a:t>
            </a:r>
            <a:r>
              <a:rPr lang="en-US" dirty="0" smtClean="0"/>
              <a:t>vectors; only </a:t>
            </a:r>
            <a:r>
              <a:rPr lang="en-US" dirty="0"/>
              <a:t>recombinants are </a:t>
            </a:r>
            <a:r>
              <a:rPr lang="en-US" dirty="0" err="1"/>
              <a:t>Spi</a:t>
            </a:r>
            <a:r>
              <a:rPr lang="en-US" dirty="0"/>
              <a:t>− so only recombinants form plaques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8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0" t="58730" r="27602" b="22159"/>
          <a:stretch/>
        </p:blipFill>
        <p:spPr bwMode="auto">
          <a:xfrm>
            <a:off x="838200" y="1752600"/>
            <a:ext cx="7916884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4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i="1" dirty="0"/>
              <a:t>Selection on the basis of </a:t>
            </a:r>
            <a:r>
              <a:rPr lang="el-GR" sz="3200" dirty="0"/>
              <a:t>λ</a:t>
            </a:r>
            <a:r>
              <a:rPr lang="en-US" sz="3200" dirty="0" smtClean="0"/>
              <a:t> </a:t>
            </a:r>
            <a:r>
              <a:rPr lang="en-US" sz="3200" b="1" i="1" dirty="0"/>
              <a:t>genome size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The </a:t>
            </a:r>
            <a:r>
              <a:rPr lang="el-GR" sz="2400" dirty="0"/>
              <a:t>λ</a:t>
            </a:r>
            <a:r>
              <a:rPr lang="en-US" sz="2400" dirty="0" smtClean="0"/>
              <a:t> </a:t>
            </a:r>
            <a:r>
              <a:rPr lang="en-US" sz="2400" dirty="0"/>
              <a:t>packaging system, which assembles the mature phage particles, can only </a:t>
            </a:r>
            <a:r>
              <a:rPr lang="en-US" sz="2400" dirty="0" smtClean="0"/>
              <a:t>insert DNA </a:t>
            </a:r>
            <a:r>
              <a:rPr lang="en-US" sz="2400" dirty="0"/>
              <a:t>molecules of between 37 and 52 kb into the head structure. </a:t>
            </a:r>
            <a:endParaRPr lang="en-US" sz="2400" dirty="0" smtClean="0"/>
          </a:p>
          <a:p>
            <a:pPr algn="just"/>
            <a:r>
              <a:rPr lang="en-US" sz="2400" dirty="0" smtClean="0"/>
              <a:t>Anything </a:t>
            </a:r>
            <a:r>
              <a:rPr lang="en-US" sz="2400" dirty="0"/>
              <a:t>less </a:t>
            </a:r>
            <a:r>
              <a:rPr lang="en-US" sz="2400" dirty="0" smtClean="0"/>
              <a:t>than 37 </a:t>
            </a:r>
            <a:r>
              <a:rPr lang="en-US" sz="2400" dirty="0"/>
              <a:t>kb is not packaged. </a:t>
            </a:r>
            <a:endParaRPr lang="en-US" sz="2400" dirty="0" smtClean="0"/>
          </a:p>
          <a:p>
            <a:pPr algn="just"/>
            <a:r>
              <a:rPr lang="en-US" sz="2400" dirty="0" smtClean="0"/>
              <a:t>Many </a:t>
            </a:r>
            <a:r>
              <a:rPr lang="el-GR" sz="2400" dirty="0"/>
              <a:t>λ</a:t>
            </a:r>
            <a:r>
              <a:rPr lang="en-US" sz="2400" dirty="0" smtClean="0"/>
              <a:t> </a:t>
            </a:r>
            <a:r>
              <a:rPr lang="en-US" sz="2400" dirty="0"/>
              <a:t>vectors have been constructed by deleting large </a:t>
            </a:r>
            <a:r>
              <a:rPr lang="en-US" sz="2400" dirty="0" smtClean="0"/>
              <a:t>segments of </a:t>
            </a:r>
            <a:r>
              <a:rPr lang="en-US" sz="2400" dirty="0"/>
              <a:t>the </a:t>
            </a:r>
            <a:r>
              <a:rPr lang="el-GR" sz="2400" dirty="0"/>
              <a:t>λ</a:t>
            </a:r>
            <a:r>
              <a:rPr lang="en-US" sz="2400" dirty="0" smtClean="0"/>
              <a:t> </a:t>
            </a:r>
            <a:r>
              <a:rPr lang="en-US" sz="2400" dirty="0"/>
              <a:t>DNA </a:t>
            </a:r>
            <a:r>
              <a:rPr lang="en-US" sz="2400" dirty="0" smtClean="0"/>
              <a:t>molecule </a:t>
            </a:r>
            <a:r>
              <a:rPr lang="en-US" sz="2400" dirty="0"/>
              <a:t>and so are less than 37 kb in length. </a:t>
            </a:r>
            <a:endParaRPr lang="en-US" sz="2400" dirty="0" smtClean="0"/>
          </a:p>
          <a:p>
            <a:pPr algn="just"/>
            <a:r>
              <a:rPr lang="en-US" sz="2400" dirty="0" smtClean="0"/>
              <a:t>These </a:t>
            </a:r>
            <a:r>
              <a:rPr lang="en-US" sz="2400" dirty="0"/>
              <a:t>can only </a:t>
            </a:r>
            <a:r>
              <a:rPr lang="en-US" sz="2400" dirty="0" smtClean="0"/>
              <a:t>be packaged </a:t>
            </a:r>
            <a:r>
              <a:rPr lang="en-US" sz="2400" dirty="0"/>
              <a:t>into mature phage particles after extra DNA has been inserted, bringing </a:t>
            </a:r>
            <a:r>
              <a:rPr lang="en-US" sz="2400" dirty="0" smtClean="0"/>
              <a:t>the total </a:t>
            </a:r>
            <a:r>
              <a:rPr lang="en-US" sz="2400" dirty="0"/>
              <a:t>genome size up to 37 kb or </a:t>
            </a:r>
            <a:r>
              <a:rPr lang="en-US" sz="2400" dirty="0" smtClean="0"/>
              <a:t>more. </a:t>
            </a:r>
          </a:p>
          <a:p>
            <a:pPr algn="just"/>
            <a:r>
              <a:rPr lang="en-US" sz="2400" dirty="0" smtClean="0"/>
              <a:t>Therefore</a:t>
            </a:r>
            <a:r>
              <a:rPr lang="en-US" sz="2400" dirty="0"/>
              <a:t>, with these vectors </a:t>
            </a:r>
            <a:r>
              <a:rPr lang="en-US" sz="2400" dirty="0" smtClean="0"/>
              <a:t>only recombinant </a:t>
            </a:r>
            <a:r>
              <a:rPr lang="en-US" sz="2400" dirty="0"/>
              <a:t>phages are able to replicate.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534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59" t="20833" r="36192" b="16287"/>
          <a:stretch/>
        </p:blipFill>
        <p:spPr bwMode="auto">
          <a:xfrm>
            <a:off x="1676400" y="304800"/>
            <a:ext cx="4546257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16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different </a:t>
            </a:r>
            <a:r>
              <a:rPr lang="en-US" dirty="0" smtClean="0"/>
              <a:t>methods:</a:t>
            </a:r>
          </a:p>
          <a:p>
            <a:pPr marL="0" indent="0" algn="just">
              <a:buNone/>
            </a:pP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Transfection</a:t>
            </a:r>
          </a:p>
          <a:p>
            <a:pPr marL="0" indent="0" algn="just">
              <a:buNone/>
            </a:pPr>
            <a:r>
              <a:rPr lang="en-US" i="1" dirty="0" smtClean="0">
                <a:sym typeface="Wingdings" panose="05000000000000000000" pitchFamily="2" charset="2"/>
              </a:rPr>
              <a:t></a:t>
            </a:r>
            <a:r>
              <a:rPr lang="en-US" i="1" dirty="0" smtClean="0"/>
              <a:t>in </a:t>
            </a:r>
            <a:r>
              <a:rPr lang="en-US" i="1" dirty="0"/>
              <a:t>vitro </a:t>
            </a:r>
            <a:r>
              <a:rPr lang="en-US" dirty="0" smtClean="0"/>
              <a:t>packaging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u="sng" dirty="0" smtClean="0"/>
              <a:t>Transfection:</a:t>
            </a:r>
          </a:p>
          <a:p>
            <a:pPr algn="just"/>
            <a:r>
              <a:rPr lang="en-US" dirty="0"/>
              <a:t>E</a:t>
            </a:r>
            <a:r>
              <a:rPr lang="en-US" dirty="0" smtClean="0"/>
              <a:t>quivalent </a:t>
            </a:r>
            <a:r>
              <a:rPr lang="en-US" dirty="0"/>
              <a:t>to transformation, the only difference being that phage </a:t>
            </a:r>
            <a:r>
              <a:rPr lang="en-US" dirty="0" smtClean="0"/>
              <a:t>DNA rather </a:t>
            </a:r>
            <a:r>
              <a:rPr lang="en-US" dirty="0"/>
              <a:t>than a plasmid is involved.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purified phage DNA, </a:t>
            </a:r>
            <a:r>
              <a:rPr lang="en-US" dirty="0" smtClean="0"/>
              <a:t>or recombinant </a:t>
            </a:r>
            <a:r>
              <a:rPr lang="en-US" dirty="0"/>
              <a:t>phage molecule, is mixed with competent </a:t>
            </a:r>
            <a:r>
              <a:rPr lang="en-US" i="1" dirty="0"/>
              <a:t>E. coli </a:t>
            </a:r>
            <a:r>
              <a:rPr lang="en-US" dirty="0"/>
              <a:t>cells and DNA </a:t>
            </a:r>
            <a:r>
              <a:rPr lang="en-US" dirty="0" smtClean="0"/>
              <a:t>uptake induced </a:t>
            </a:r>
            <a:r>
              <a:rPr lang="en-US" dirty="0"/>
              <a:t>by heat shock. </a:t>
            </a:r>
            <a:endParaRPr lang="en-US" dirty="0" smtClean="0"/>
          </a:p>
          <a:p>
            <a:pPr algn="just"/>
            <a:r>
              <a:rPr lang="en-US" dirty="0" smtClean="0"/>
              <a:t>Transfection </a:t>
            </a:r>
            <a:r>
              <a:rPr lang="en-US" dirty="0"/>
              <a:t>is the standard method for introducing the </a:t>
            </a:r>
            <a:r>
              <a:rPr lang="en-US" dirty="0" smtClean="0"/>
              <a:t>double stranded RF </a:t>
            </a:r>
            <a:r>
              <a:rPr lang="en-US" dirty="0"/>
              <a:t>form of an M13 cloning vector into </a:t>
            </a:r>
            <a:r>
              <a:rPr lang="en-US" i="1" dirty="0"/>
              <a:t>E. coli</a:t>
            </a:r>
            <a:r>
              <a:rPr lang="en-US" dirty="0"/>
              <a:t>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39344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 vitro </a:t>
            </a:r>
            <a:r>
              <a:rPr lang="en-US" b="1" i="1" dirty="0"/>
              <a:t>packaging of </a:t>
            </a:r>
            <a:r>
              <a:rPr lang="en-US" dirty="0"/>
              <a:t> </a:t>
            </a:r>
            <a:r>
              <a:rPr lang="el-GR" dirty="0" smtClean="0"/>
              <a:t>λ</a:t>
            </a:r>
            <a:r>
              <a:rPr lang="en-US" dirty="0" smtClean="0"/>
              <a:t> </a:t>
            </a:r>
            <a:r>
              <a:rPr lang="en-US" b="1" i="1" dirty="0"/>
              <a:t>cloning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Packaging </a:t>
            </a:r>
            <a:r>
              <a:rPr lang="en-US" dirty="0" smtClean="0"/>
              <a:t>requires a </a:t>
            </a:r>
            <a:r>
              <a:rPr lang="en-US" dirty="0"/>
              <a:t>number of different proteins coded by the </a:t>
            </a:r>
            <a:r>
              <a:rPr lang="el-GR" dirty="0"/>
              <a:t>λ</a:t>
            </a:r>
            <a:r>
              <a:rPr lang="en-US" dirty="0" smtClean="0"/>
              <a:t> </a:t>
            </a:r>
            <a:r>
              <a:rPr lang="en-US" dirty="0"/>
              <a:t>genome, but these can be prepared at </a:t>
            </a:r>
            <a:r>
              <a:rPr lang="en-US" dirty="0" smtClean="0"/>
              <a:t>a high </a:t>
            </a:r>
            <a:r>
              <a:rPr lang="en-US" dirty="0"/>
              <a:t>concentration from cells infected with defective </a:t>
            </a:r>
            <a:r>
              <a:rPr lang="el-GR" dirty="0"/>
              <a:t>λ</a:t>
            </a:r>
            <a:r>
              <a:rPr lang="en-US" dirty="0" smtClean="0"/>
              <a:t> </a:t>
            </a:r>
            <a:r>
              <a:rPr lang="en-US" dirty="0"/>
              <a:t>phage </a:t>
            </a:r>
            <a:r>
              <a:rPr lang="en-US" dirty="0" smtClean="0"/>
              <a:t>strains.</a:t>
            </a:r>
          </a:p>
          <a:p>
            <a:pPr algn="just"/>
            <a:r>
              <a:rPr lang="en-US" dirty="0" smtClean="0"/>
              <a:t>single </a:t>
            </a:r>
            <a:r>
              <a:rPr lang="en-US" dirty="0"/>
              <a:t>strain system, the defective </a:t>
            </a:r>
            <a:r>
              <a:rPr lang="el-GR" dirty="0"/>
              <a:t>λ</a:t>
            </a:r>
            <a:r>
              <a:rPr lang="en-US" dirty="0" smtClean="0"/>
              <a:t> </a:t>
            </a:r>
            <a:r>
              <a:rPr lang="en-US" dirty="0"/>
              <a:t>phage carries a </a:t>
            </a:r>
            <a:r>
              <a:rPr lang="en-US" dirty="0" smtClean="0"/>
              <a:t>mutation in </a:t>
            </a:r>
            <a:r>
              <a:rPr lang="en-US" dirty="0"/>
              <a:t>the </a:t>
            </a:r>
            <a:r>
              <a:rPr lang="en-US" i="1" dirty="0"/>
              <a:t>cos </a:t>
            </a:r>
            <a:r>
              <a:rPr lang="en-US" dirty="0"/>
              <a:t>sites, so that these are not recognized by the endonuclease that </a:t>
            </a:r>
            <a:r>
              <a:rPr lang="en-US" dirty="0" smtClean="0"/>
              <a:t>normally cleaves </a:t>
            </a:r>
            <a:r>
              <a:rPr lang="en-US" dirty="0"/>
              <a:t>the e </a:t>
            </a:r>
            <a:r>
              <a:rPr lang="en-US" dirty="0" err="1"/>
              <a:t>catenanes</a:t>
            </a:r>
            <a:r>
              <a:rPr lang="en-US" dirty="0"/>
              <a:t> during phage replication 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This </a:t>
            </a:r>
            <a:r>
              <a:rPr lang="en-US" dirty="0"/>
              <a:t>means that the </a:t>
            </a:r>
            <a:r>
              <a:rPr lang="en-US" dirty="0" smtClean="0"/>
              <a:t>defective phage </a:t>
            </a:r>
            <a:r>
              <a:rPr lang="en-US" dirty="0"/>
              <a:t>cannot replicate, though it does direct synthesis of all the proteins needed </a:t>
            </a:r>
            <a:r>
              <a:rPr lang="en-US" dirty="0" smtClean="0"/>
              <a:t>for packaging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proteins accumulate in the bacterium and can be purified from </a:t>
            </a:r>
            <a:r>
              <a:rPr lang="en-US" dirty="0" smtClean="0"/>
              <a:t>cultures of </a:t>
            </a:r>
            <a:r>
              <a:rPr lang="en-US" i="1" dirty="0"/>
              <a:t>E. coli </a:t>
            </a:r>
            <a:r>
              <a:rPr lang="en-US" dirty="0"/>
              <a:t>infected with the mutated </a:t>
            </a:r>
            <a:r>
              <a:rPr lang="el-GR" dirty="0"/>
              <a:t>λ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protein preparation is then used for </a:t>
            </a:r>
            <a:r>
              <a:rPr lang="en-US" i="1" dirty="0"/>
              <a:t>in </a:t>
            </a:r>
            <a:r>
              <a:rPr lang="en-US" i="1" dirty="0" smtClean="0"/>
              <a:t>vitro </a:t>
            </a:r>
            <a:r>
              <a:rPr lang="en-US" dirty="0" smtClean="0"/>
              <a:t>packaging </a:t>
            </a:r>
            <a:r>
              <a:rPr lang="en-US" dirty="0"/>
              <a:t>of recombinant </a:t>
            </a:r>
            <a:r>
              <a:rPr lang="el-GR" dirty="0"/>
              <a:t>λ</a:t>
            </a:r>
            <a:r>
              <a:rPr lang="en-US" dirty="0" smtClean="0"/>
              <a:t> </a:t>
            </a:r>
            <a:r>
              <a:rPr lang="en-US" dirty="0"/>
              <a:t>molecules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1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37" t="14683" r="30726" b="10606"/>
          <a:stretch/>
        </p:blipFill>
        <p:spPr bwMode="auto">
          <a:xfrm>
            <a:off x="1143000" y="228600"/>
            <a:ext cx="6248400" cy="60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84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With the second system two defective e strains are needed. </a:t>
            </a:r>
            <a:endParaRPr lang="en-US" dirty="0" smtClean="0"/>
          </a:p>
          <a:p>
            <a:pPr algn="just"/>
            <a:r>
              <a:rPr lang="en-US" dirty="0" smtClean="0"/>
              <a:t>Both </a:t>
            </a:r>
            <a:r>
              <a:rPr lang="en-US" dirty="0"/>
              <a:t>of these strains </a:t>
            </a:r>
            <a:r>
              <a:rPr lang="en-US" dirty="0" smtClean="0"/>
              <a:t>carry a </a:t>
            </a:r>
            <a:r>
              <a:rPr lang="en-US" dirty="0"/>
              <a:t>mutation in a gene for one of the components of the phage protein coat: with </a:t>
            </a:r>
            <a:r>
              <a:rPr lang="en-US" dirty="0" smtClean="0"/>
              <a:t>one strain </a:t>
            </a:r>
            <a:r>
              <a:rPr lang="en-US" dirty="0"/>
              <a:t>the mutation is in gene </a:t>
            </a:r>
            <a:r>
              <a:rPr lang="en-US" i="1" dirty="0"/>
              <a:t>D</a:t>
            </a:r>
            <a:r>
              <a:rPr lang="en-US" dirty="0"/>
              <a:t>, and with the second strain it is in gene </a:t>
            </a:r>
            <a:r>
              <a:rPr lang="en-US" i="1" dirty="0" smtClean="0"/>
              <a:t>E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Neither strain is able to complete an infection cycle in </a:t>
            </a:r>
            <a:r>
              <a:rPr lang="en-US" i="1" dirty="0"/>
              <a:t>E. coli </a:t>
            </a:r>
            <a:r>
              <a:rPr lang="en-US" dirty="0"/>
              <a:t>because in the absence </a:t>
            </a:r>
            <a:r>
              <a:rPr lang="en-US" dirty="0" smtClean="0"/>
              <a:t>of the </a:t>
            </a:r>
            <a:r>
              <a:rPr lang="en-US" dirty="0"/>
              <a:t>product of the mutated gene the complete capsid structure cannot be made. </a:t>
            </a:r>
            <a:endParaRPr lang="en-US" dirty="0" smtClean="0"/>
          </a:p>
          <a:p>
            <a:pPr algn="just"/>
            <a:r>
              <a:rPr lang="en-US" dirty="0" smtClean="0"/>
              <a:t>Instead the </a:t>
            </a:r>
            <a:r>
              <a:rPr lang="en-US" dirty="0"/>
              <a:t>products of all the other coat protein genes accumulate </a:t>
            </a:r>
            <a:endParaRPr lang="en-US" dirty="0" smtClean="0"/>
          </a:p>
          <a:p>
            <a:pPr algn="just"/>
            <a:r>
              <a:rPr lang="en-US" dirty="0" smtClean="0"/>
              <a:t>An </a:t>
            </a:r>
            <a:r>
              <a:rPr lang="en-US" i="1" dirty="0"/>
              <a:t>in </a:t>
            </a:r>
            <a:r>
              <a:rPr lang="en-US" i="1" dirty="0" smtClean="0"/>
              <a:t>vitro </a:t>
            </a:r>
            <a:r>
              <a:rPr lang="en-US" dirty="0" smtClean="0"/>
              <a:t>packaging </a:t>
            </a:r>
            <a:r>
              <a:rPr lang="en-US" dirty="0"/>
              <a:t>mix can therefore be prepared by combining lysates of two cultures of </a:t>
            </a:r>
            <a:r>
              <a:rPr lang="en-US" dirty="0" smtClean="0"/>
              <a:t>cells, one </a:t>
            </a:r>
            <a:r>
              <a:rPr lang="en-US" dirty="0"/>
              <a:t>infected with the e </a:t>
            </a:r>
            <a:r>
              <a:rPr lang="en-US" i="1" dirty="0"/>
              <a:t>D</a:t>
            </a:r>
            <a:r>
              <a:rPr lang="en-US" dirty="0"/>
              <a:t>− strain, the other infected with the </a:t>
            </a:r>
            <a:r>
              <a:rPr lang="en-US" i="1" dirty="0"/>
              <a:t>E</a:t>
            </a:r>
            <a:r>
              <a:rPr lang="en-US" dirty="0"/>
              <a:t>− strain.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mixture </a:t>
            </a:r>
            <a:r>
              <a:rPr lang="en-US" dirty="0" smtClean="0"/>
              <a:t>now contains </a:t>
            </a:r>
            <a:r>
              <a:rPr lang="en-US" dirty="0"/>
              <a:t>all the necessary components for </a:t>
            </a:r>
            <a:r>
              <a:rPr lang="en-US" i="1" dirty="0"/>
              <a:t>in vitro </a:t>
            </a:r>
            <a:r>
              <a:rPr lang="en-US" dirty="0"/>
              <a:t>packaging.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With both systems, formation of </a:t>
            </a:r>
            <a:r>
              <a:rPr lang="en-US" sz="2400" dirty="0" smtClean="0"/>
              <a:t>phage particles </a:t>
            </a:r>
            <a:r>
              <a:rPr lang="en-US" sz="2400" dirty="0"/>
              <a:t>is achieved simply by mixing </a:t>
            </a:r>
            <a:r>
              <a:rPr lang="en-US" sz="2400" dirty="0" smtClean="0"/>
              <a:t>the packaging </a:t>
            </a:r>
            <a:r>
              <a:rPr lang="en-US" sz="2400" dirty="0"/>
              <a:t>proteins with </a:t>
            </a:r>
            <a:r>
              <a:rPr lang="el-GR" sz="2400" dirty="0"/>
              <a:t>λ</a:t>
            </a:r>
            <a:r>
              <a:rPr lang="en-US" sz="2400" dirty="0" smtClean="0"/>
              <a:t> </a:t>
            </a:r>
            <a:r>
              <a:rPr lang="en-US" sz="2400" dirty="0"/>
              <a:t>DNA—assembly of the particles occurs automatically </a:t>
            </a:r>
            <a:r>
              <a:rPr lang="en-US" sz="2400" dirty="0" smtClean="0"/>
              <a:t>in the </a:t>
            </a:r>
            <a:r>
              <a:rPr lang="en-US" sz="2400" dirty="0"/>
              <a:t>test </a:t>
            </a:r>
            <a:r>
              <a:rPr lang="en-US" sz="2400" dirty="0" smtClean="0"/>
              <a:t>tube. </a:t>
            </a:r>
          </a:p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packaged </a:t>
            </a:r>
            <a:r>
              <a:rPr lang="el-GR" sz="2400" dirty="0"/>
              <a:t>λ</a:t>
            </a:r>
            <a:r>
              <a:rPr lang="en-US" sz="2400" dirty="0" smtClean="0"/>
              <a:t> </a:t>
            </a:r>
            <a:r>
              <a:rPr lang="en-US" sz="2400" dirty="0"/>
              <a:t>DNA is then introduced into </a:t>
            </a:r>
            <a:r>
              <a:rPr lang="en-US" sz="2400" i="1" dirty="0"/>
              <a:t>E. coli </a:t>
            </a:r>
            <a:r>
              <a:rPr lang="en-US" sz="2400" dirty="0" smtClean="0"/>
              <a:t>cells simply </a:t>
            </a:r>
            <a:r>
              <a:rPr lang="en-US" sz="2400" dirty="0"/>
              <a:t>by adding the assembled phages to the bacterial culture and allowing the </a:t>
            </a:r>
            <a:r>
              <a:rPr lang="en-US" sz="2400" dirty="0" smtClean="0"/>
              <a:t>normal </a:t>
            </a:r>
            <a:r>
              <a:rPr lang="el-GR" sz="2400" dirty="0"/>
              <a:t>λ</a:t>
            </a:r>
            <a:r>
              <a:rPr lang="en-US" sz="2400" dirty="0" smtClean="0"/>
              <a:t> </a:t>
            </a:r>
            <a:r>
              <a:rPr lang="en-US" sz="2400" dirty="0"/>
              <a:t>infective process to take place.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3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800" b="1" dirty="0"/>
              <a:t>Phage infection is visualized as plaques on an agar</a:t>
            </a:r>
            <a:br>
              <a:rPr lang="en-US" sz="2800" b="1" dirty="0"/>
            </a:br>
            <a:r>
              <a:rPr lang="en-US" sz="2800" b="1" dirty="0"/>
              <a:t>medium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8" t="30754" r="31172" b="12500"/>
          <a:stretch/>
        </p:blipFill>
        <p:spPr bwMode="auto">
          <a:xfrm>
            <a:off x="741218" y="1832868"/>
            <a:ext cx="7239000" cy="4110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057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/>
              <a:t>Insertional inactivation of a </a:t>
            </a:r>
            <a:r>
              <a:rPr lang="en-US" sz="2000" b="1" dirty="0" err="1"/>
              <a:t>lacZ</a:t>
            </a:r>
            <a:r>
              <a:rPr lang="en-US" sz="2000" dirty="0"/>
              <a:t>′ </a:t>
            </a:r>
            <a:r>
              <a:rPr lang="en-US" sz="2000" b="1" dirty="0"/>
              <a:t>gene carried by the</a:t>
            </a:r>
            <a:br>
              <a:rPr lang="en-US" sz="2000" b="1" dirty="0"/>
            </a:br>
            <a:r>
              <a:rPr lang="en-US" sz="2000" b="1" dirty="0"/>
              <a:t>phage vector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/>
              <a:t>All M13 cloning </a:t>
            </a:r>
            <a:r>
              <a:rPr lang="en-US" sz="1800" dirty="0" smtClean="0"/>
              <a:t>vectors, </a:t>
            </a:r>
            <a:r>
              <a:rPr lang="en-US" sz="1800" dirty="0"/>
              <a:t>as well as several </a:t>
            </a:r>
            <a:r>
              <a:rPr lang="el-GR" sz="1800" dirty="0"/>
              <a:t>λ</a:t>
            </a:r>
            <a:r>
              <a:rPr lang="en-US" sz="1800" dirty="0" smtClean="0"/>
              <a:t> </a:t>
            </a:r>
            <a:r>
              <a:rPr lang="en-US" sz="1800" dirty="0"/>
              <a:t>vectors, carry a copy of the </a:t>
            </a:r>
            <a:r>
              <a:rPr lang="en-US" sz="1800" i="1" dirty="0" err="1" smtClean="0"/>
              <a:t>lacZ</a:t>
            </a:r>
            <a:r>
              <a:rPr lang="en-US" sz="1800" dirty="0" smtClean="0"/>
              <a:t>′ gene.</a:t>
            </a:r>
          </a:p>
          <a:p>
            <a:pPr algn="just"/>
            <a:r>
              <a:rPr lang="en-US" sz="1800" dirty="0" smtClean="0"/>
              <a:t>Insertion </a:t>
            </a:r>
            <a:r>
              <a:rPr lang="en-US" sz="1800" dirty="0"/>
              <a:t>of new DNA into this gene inactivates b-galactosidase synthesis, </a:t>
            </a:r>
            <a:r>
              <a:rPr lang="en-US" sz="1800" dirty="0" smtClean="0"/>
              <a:t>just as </a:t>
            </a:r>
            <a:r>
              <a:rPr lang="en-US" sz="1800" dirty="0"/>
              <a:t>with the plasmid vector pUC8. </a:t>
            </a:r>
            <a:endParaRPr lang="en-US" sz="1800" dirty="0" smtClean="0"/>
          </a:p>
          <a:p>
            <a:pPr algn="just"/>
            <a:r>
              <a:rPr lang="en-US" sz="1800" dirty="0" smtClean="0"/>
              <a:t>Recombinants </a:t>
            </a:r>
            <a:r>
              <a:rPr lang="en-US" sz="1800" dirty="0"/>
              <a:t>are distinguished by plating cells </a:t>
            </a:r>
            <a:r>
              <a:rPr lang="en-US" sz="1800" dirty="0" smtClean="0"/>
              <a:t>onto X-gal </a:t>
            </a:r>
            <a:r>
              <a:rPr lang="en-US" sz="1800" dirty="0"/>
              <a:t>agar: plaques comprising normal phages are blue; recombinant plaques are clear</a:t>
            </a:r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36" t="12500" r="27602" b="66098"/>
          <a:stretch/>
        </p:blipFill>
        <p:spPr bwMode="auto">
          <a:xfrm>
            <a:off x="2209800" y="3505200"/>
            <a:ext cx="443729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6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Insertional inactivation of the </a:t>
            </a:r>
            <a:r>
              <a:rPr lang="en-US" dirty="0" smtClean="0"/>
              <a:t> </a:t>
            </a:r>
            <a:r>
              <a:rPr lang="en-US" b="1" dirty="0" err="1"/>
              <a:t>c</a:t>
            </a:r>
            <a:r>
              <a:rPr lang="en-US" b="1" i="1" dirty="0" err="1"/>
              <a:t>I</a:t>
            </a:r>
            <a:r>
              <a:rPr lang="en-US" b="1" i="1" dirty="0"/>
              <a:t> gene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/>
              <a:t>Several types of e cloning vector have unique restriction sites in the </a:t>
            </a:r>
            <a:r>
              <a:rPr lang="en-US" sz="1800" i="1" dirty="0" err="1"/>
              <a:t>c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smtClean="0"/>
              <a:t>gene. </a:t>
            </a:r>
          </a:p>
          <a:p>
            <a:pPr algn="just"/>
            <a:r>
              <a:rPr lang="en-US" sz="1800" dirty="0" smtClean="0"/>
              <a:t>Insertional </a:t>
            </a:r>
            <a:r>
              <a:rPr lang="en-US" sz="1800" dirty="0"/>
              <a:t>inactivation of this gene causes a change in </a:t>
            </a:r>
            <a:r>
              <a:rPr lang="en-US" sz="1800" dirty="0" smtClean="0"/>
              <a:t>plaque morphology</a:t>
            </a:r>
            <a:r>
              <a:rPr lang="en-US" sz="1800" dirty="0"/>
              <a:t>. </a:t>
            </a:r>
            <a:endParaRPr lang="en-US" sz="1800" dirty="0" smtClean="0"/>
          </a:p>
          <a:p>
            <a:pPr algn="just"/>
            <a:r>
              <a:rPr lang="en-US" sz="1800" dirty="0" smtClean="0"/>
              <a:t>Normal </a:t>
            </a:r>
            <a:r>
              <a:rPr lang="en-US" sz="1800" dirty="0"/>
              <a:t>plaques appear “turbid”, whereas recombinants with a </a:t>
            </a:r>
            <a:r>
              <a:rPr lang="en-US" sz="1800" dirty="0" smtClean="0"/>
              <a:t>disrupted </a:t>
            </a:r>
            <a:r>
              <a:rPr lang="en-US" sz="1800" i="1" dirty="0" err="1" smtClean="0"/>
              <a:t>c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/>
              <a:t>gene are “clear</a:t>
            </a:r>
            <a:r>
              <a:rPr lang="en-US" sz="1800" dirty="0" smtClean="0"/>
              <a:t>”. </a:t>
            </a:r>
          </a:p>
          <a:p>
            <a:pPr algn="just"/>
            <a:r>
              <a:rPr lang="en-US" sz="1800" dirty="0" smtClean="0"/>
              <a:t>The </a:t>
            </a:r>
            <a:r>
              <a:rPr lang="en-US" sz="1800" dirty="0"/>
              <a:t>difference is readily apparent to the experienced eye.</a:t>
            </a:r>
            <a:endParaRPr lang="en-US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05" t="34722" r="27714" b="42064"/>
          <a:stretch/>
        </p:blipFill>
        <p:spPr bwMode="auto">
          <a:xfrm>
            <a:off x="1676400" y="3733800"/>
            <a:ext cx="4572000" cy="230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7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202</TotalTime>
  <Words>773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Introduction of phage DNA into bacterial cells</vt:lpstr>
      <vt:lpstr>PowerPoint Presentation</vt:lpstr>
      <vt:lpstr>In vitro packaging of  λ cloning vectors</vt:lpstr>
      <vt:lpstr>PowerPoint Presentation</vt:lpstr>
      <vt:lpstr>PowerPoint Presentation</vt:lpstr>
      <vt:lpstr>PowerPoint Presentation</vt:lpstr>
      <vt:lpstr>Phage infection is visualized as plaques on an agar medium</vt:lpstr>
      <vt:lpstr>Insertional inactivation of a lacZ′ gene carried by the phage vector</vt:lpstr>
      <vt:lpstr>Insertional inactivation of the  cI gene</vt:lpstr>
      <vt:lpstr>Selection using the Spi phenotype</vt:lpstr>
      <vt:lpstr>PowerPoint Presentation</vt:lpstr>
      <vt:lpstr>Selection on the basis of λ genome size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phage DNA into bacterial cells</dc:title>
  <dc:creator>sadias Butt</dc:creator>
  <cp:lastModifiedBy>hp 15p</cp:lastModifiedBy>
  <cp:revision>12</cp:revision>
  <dcterms:created xsi:type="dcterms:W3CDTF">2006-08-16T00:00:00Z</dcterms:created>
  <dcterms:modified xsi:type="dcterms:W3CDTF">2015-12-08T07:51:10Z</dcterms:modified>
</cp:coreProperties>
</file>